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6" r:id="rId5"/>
  </p:sldIdLst>
  <p:sldSz cx="7559675" cy="10691813"/>
  <p:notesSz cx="6858000" cy="9144000"/>
  <p:embeddedFontLst>
    <p:embeddedFont>
      <p:font typeface="AvenirNext LT Pro Medium" panose="020B0604020202020204" pitchFamily="34" charset="0"/>
      <p:regular r:id="rId6"/>
      <p:bold r:id="rId7"/>
      <p:italic r:id="rId8"/>
      <p:boldItalic r:id="rId9"/>
    </p:embeddedFont>
    <p:embeddedFont>
      <p:font typeface="AvenirNext LT Pro Regular" panose="020B0504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99B"/>
    <a:srgbClr val="6493B7"/>
    <a:srgbClr val="024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35D33E-1729-4443-95C1-A512F8AF7EAB}" v="4" dt="2025-09-14T15:21:44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94648"/>
  </p:normalViewPr>
  <p:slideViewPr>
    <p:cSldViewPr snapToGrid="0" snapToObjects="1">
      <p:cViewPr>
        <p:scale>
          <a:sx n="92" d="100"/>
          <a:sy n="92" d="100"/>
        </p:scale>
        <p:origin x="1176" y="-14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orodko" userId="eeb9ab80-d60a-42e5-a0a7-a015a6e3a0c9" providerId="ADAL" clId="{94D322E7-19F3-494D-B308-7A6E5DF71E5D}"/>
    <pc:docChg chg="modSld">
      <pc:chgData name="Eva Porodko" userId="eeb9ab80-d60a-42e5-a0a7-a015a6e3a0c9" providerId="ADAL" clId="{94D322E7-19F3-494D-B308-7A6E5DF71E5D}" dt="2025-09-14T19:06:48.294" v="562" actId="1035"/>
      <pc:docMkLst>
        <pc:docMk/>
      </pc:docMkLst>
      <pc:sldChg chg="modSp mod">
        <pc:chgData name="Eva Porodko" userId="eeb9ab80-d60a-42e5-a0a7-a015a6e3a0c9" providerId="ADAL" clId="{94D322E7-19F3-494D-B308-7A6E5DF71E5D}" dt="2025-09-14T19:06:48.294" v="562" actId="1035"/>
        <pc:sldMkLst>
          <pc:docMk/>
          <pc:sldMk cId="1509053908" sldId="256"/>
        </pc:sldMkLst>
        <pc:spChg chg="mod">
          <ac:chgData name="Eva Porodko" userId="eeb9ab80-d60a-42e5-a0a7-a015a6e3a0c9" providerId="ADAL" clId="{94D322E7-19F3-494D-B308-7A6E5DF71E5D}" dt="2025-09-14T15:27:47.493" v="556" actId="1036"/>
          <ac:spMkLst>
            <pc:docMk/>
            <pc:sldMk cId="1509053908" sldId="256"/>
            <ac:spMk id="13" creationId="{92C28CAC-3883-47E3-9583-12A5E9F4E1D6}"/>
          </ac:spMkLst>
        </pc:spChg>
        <pc:spChg chg="mod">
          <ac:chgData name="Eva Porodko" userId="eeb9ab80-d60a-42e5-a0a7-a015a6e3a0c9" providerId="ADAL" clId="{94D322E7-19F3-494D-B308-7A6E5DF71E5D}" dt="2025-09-14T19:06:48.294" v="562" actId="1035"/>
          <ac:spMkLst>
            <pc:docMk/>
            <pc:sldMk cId="1509053908" sldId="256"/>
            <ac:spMk id="15" creationId="{40E2AA2A-6E62-4601-A8BF-B8DAEBC51C43}"/>
          </ac:spMkLst>
        </pc:spChg>
        <pc:spChg chg="mod">
          <ac:chgData name="Eva Porodko" userId="eeb9ab80-d60a-42e5-a0a7-a015a6e3a0c9" providerId="ADAL" clId="{94D322E7-19F3-494D-B308-7A6E5DF71E5D}" dt="2025-09-14T15:27:28.114" v="547" actId="1036"/>
          <ac:spMkLst>
            <pc:docMk/>
            <pc:sldMk cId="1509053908" sldId="256"/>
            <ac:spMk id="16" creationId="{1A0EBE1A-E64E-41DF-9283-24CFE80AD540}"/>
          </ac:spMkLst>
        </pc:spChg>
        <pc:spChg chg="mod">
          <ac:chgData name="Eva Porodko" userId="eeb9ab80-d60a-42e5-a0a7-a015a6e3a0c9" providerId="ADAL" clId="{94D322E7-19F3-494D-B308-7A6E5DF71E5D}" dt="2025-09-14T15:27:24.175" v="544" actId="1036"/>
          <ac:spMkLst>
            <pc:docMk/>
            <pc:sldMk cId="1509053908" sldId="256"/>
            <ac:spMk id="17" creationId="{537808B5-6262-4D61-BFA6-771C21347762}"/>
          </ac:spMkLst>
        </pc:spChg>
        <pc:spChg chg="mod">
          <ac:chgData name="Eva Porodko" userId="eeb9ab80-d60a-42e5-a0a7-a015a6e3a0c9" providerId="ADAL" clId="{94D322E7-19F3-494D-B308-7A6E5DF71E5D}" dt="2025-09-14T19:06:44.848" v="559" actId="1036"/>
          <ac:spMkLst>
            <pc:docMk/>
            <pc:sldMk cId="1509053908" sldId="256"/>
            <ac:spMk id="22" creationId="{B558AA56-12A5-469E-A51F-BFF88B534EEB}"/>
          </ac:spMkLst>
        </pc:spChg>
        <pc:picChg chg="mod">
          <ac:chgData name="Eva Porodko" userId="eeb9ab80-d60a-42e5-a0a7-a015a6e3a0c9" providerId="ADAL" clId="{94D322E7-19F3-494D-B308-7A6E5DF71E5D}" dt="2025-09-14T15:25:02.208" v="502" actId="1035"/>
          <ac:picMkLst>
            <pc:docMk/>
            <pc:sldMk cId="1509053908" sldId="256"/>
            <ac:picMk id="14" creationId="{020FC57A-3A9D-0450-F752-140C7D6B80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60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3D2B60A-54DD-08E9-F167-DCD9875F9B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548" y="8329911"/>
            <a:ext cx="894320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20FC57A-3A9D-0450-F752-140C7D6B8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798" t="-20266" r="-4776" b="-15299"/>
          <a:stretch/>
        </p:blipFill>
        <p:spPr>
          <a:xfrm>
            <a:off x="590147" y="41467"/>
            <a:ext cx="2027738" cy="103897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2C28CAC-3883-47E3-9583-12A5E9F4E1D6}"/>
              </a:ext>
            </a:extLst>
          </p:cNvPr>
          <p:cNvSpPr txBox="1"/>
          <p:nvPr/>
        </p:nvSpPr>
        <p:spPr>
          <a:xfrm>
            <a:off x="590147" y="1099554"/>
            <a:ext cx="5754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0" dirty="0" err="1">
                <a:solidFill>
                  <a:srgbClr val="024785"/>
                </a:solidFill>
                <a:latin typeface="AvenirNext LT Pro Regular" panose="020B0504020202020204" pitchFamily="34" charset="77"/>
              </a:rPr>
              <a:t>Operations</a:t>
            </a:r>
            <a:r>
              <a:rPr lang="de-DE" sz="2000" b="1" i="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&amp; Data </a:t>
            </a:r>
            <a:r>
              <a:rPr lang="de-DE" sz="2000" b="1" i="0" dirty="0" err="1">
                <a:solidFill>
                  <a:srgbClr val="024785"/>
                </a:solidFill>
                <a:latin typeface="AvenirNext LT Pro Regular" panose="020B0504020202020204" pitchFamily="34" charset="77"/>
              </a:rPr>
              <a:t>Coordinator</a:t>
            </a:r>
            <a:r>
              <a:rPr lang="de-DE" sz="2000" b="1" i="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</a:t>
            </a:r>
            <a:r>
              <a:rPr lang="de-DE" sz="13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(w/m/d)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E2AA2A-6E62-4601-A8BF-B8DAEBC51C43}"/>
              </a:ext>
            </a:extLst>
          </p:cNvPr>
          <p:cNvSpPr txBox="1"/>
          <p:nvPr/>
        </p:nvSpPr>
        <p:spPr>
          <a:xfrm>
            <a:off x="632258" y="2213282"/>
            <a:ext cx="6337271" cy="250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DE" sz="1100" b="1" dirty="0">
                <a:solidFill>
                  <a:srgbClr val="6493B7"/>
                </a:solidFill>
                <a:latin typeface="AvenirNext LT Pro Medium" panose="020B0504020202020204" pitchFamily="34" charset="77"/>
              </a:rPr>
              <a:t>IHRE AUFGABEN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Unterstützung der Geschäftsführung 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bei Aufgaben mit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organisatorischen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wirtschaftlichen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und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technischen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Schwerpunkten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Eigenständige Bearbeitung und Koordination 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interner Projekte 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mit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Fokus auf Umsetzung</a:t>
            </a:r>
            <a:endParaRPr lang="de-AT" sz="1050" b="1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Verantwortlich für 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Management, Analyse und Aufbereitung vertriebsrelevanter Daten 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 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CRM- und ERP-Systemen 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</a:t>
            </a:r>
            <a:r>
              <a:rPr lang="de-DE" sz="1050" dirty="0" err="1">
                <a:solidFill>
                  <a:srgbClr val="024785"/>
                </a:solidFill>
                <a:latin typeface="AvenirNext LT Pro Regular" panose="020B0504020202020204" pitchFamily="34" charset="77"/>
              </a:rPr>
              <a:t>HubSpot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SAP); inklusive Pipeline-Management, </a:t>
            </a:r>
            <a:r>
              <a:rPr lang="de-DE" sz="1050" dirty="0" err="1">
                <a:solidFill>
                  <a:srgbClr val="024785"/>
                </a:solidFill>
                <a:latin typeface="AvenirNext LT Pro Regular" panose="020B0504020202020204" pitchFamily="34" charset="77"/>
              </a:rPr>
              <a:t>Reportings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und strukturierter Datenbankarbeit für Geschäftsführung und Vertriebsteam</a:t>
            </a:r>
            <a:endParaRPr lang="de-AT" sz="105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Aktive Mitarbeit bei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Förderabrechnungen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 und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Berichtspflichten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 (in enger Abstimmung mit Projektleitung)</a:t>
            </a:r>
            <a:endParaRPr lang="de-AT" sz="105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Pflege und Verwaltung interner Listen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wie Stundenaufzeichnungen, Urlaubsübersichten oder Projektplänen</a:t>
            </a:r>
            <a:endParaRPr lang="de-AT" sz="105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Unterstützung im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digitalen Marketing 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(Google Ads, SEO, Web-Updates)</a:t>
            </a:r>
            <a:endParaRPr lang="de-AT" sz="105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0EBE1A-E64E-41DF-9283-24CFE80AD540}"/>
              </a:ext>
            </a:extLst>
          </p:cNvPr>
          <p:cNvSpPr txBox="1"/>
          <p:nvPr/>
        </p:nvSpPr>
        <p:spPr>
          <a:xfrm>
            <a:off x="632257" y="4750570"/>
            <a:ext cx="6927417" cy="199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1100" b="1" dirty="0">
                <a:solidFill>
                  <a:srgbClr val="6493B7"/>
                </a:solidFill>
                <a:latin typeface="AvenirNext LT Pro Medium" panose="020B0504020202020204" pitchFamily="34" charset="77"/>
              </a:rPr>
              <a:t>IHR PROFIL</a:t>
            </a:r>
            <a:endParaRPr lang="de-AT" sz="110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Abgeschlossenes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oder 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laufendes Bachelorstudium 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(Universität, FH)</a:t>
            </a:r>
            <a:endParaRPr lang="de-AT" sz="105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Praxiserfahrung / Berufserfahrung 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 einer organisatorischen, administrativen oder projektbezogenen Rolle von Vorteil</a:t>
            </a:r>
            <a:endParaRPr lang="de-AT" sz="105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Zielorientierte und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strukturierte Arbeitsweise 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gepaart mit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rascher Auffassungsgabe</a:t>
            </a:r>
            <a:endParaRPr lang="de-AT" sz="1050" b="1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Talent für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Organisation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 und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Lösungsfindung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Hands-on Mentalität</a:t>
            </a:r>
            <a:endParaRPr lang="de-AT" sz="1050" b="1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Genaue, verlässliche und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eigenverantwortliche Arbeitsweise</a:t>
            </a:r>
            <a:endParaRPr lang="de-AT" sz="1050" b="1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IT-Affinität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sowie Interesse an der Arbeit mit 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Datenbanken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&amp; 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digitalen Tools 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(z. B. CRM/ERP-Systeme)</a:t>
            </a:r>
            <a:endParaRPr lang="de-AT" sz="105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Ausgezeichnete </a:t>
            </a:r>
            <a:r>
              <a:rPr lang="de-DE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Deutsch- und Englischkenntnisse </a:t>
            </a:r>
            <a:r>
              <a:rPr lang="de-DE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 Wort und Schrift</a:t>
            </a:r>
            <a:endParaRPr lang="de-AT" sz="105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37808B5-6262-4D61-BFA6-771C21347762}"/>
              </a:ext>
            </a:extLst>
          </p:cNvPr>
          <p:cNvSpPr txBox="1"/>
          <p:nvPr/>
        </p:nvSpPr>
        <p:spPr>
          <a:xfrm>
            <a:off x="590148" y="6725982"/>
            <a:ext cx="6217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Wir bieten eine</a:t>
            </a:r>
            <a:r>
              <a:rPr lang="de-AT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Vollzeitposition 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 einem hochinteressanten und dynamischen High-Tech Unternehmen in Wien (Nähe Hauptbahnhof) mit attraktiver Bezahlung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. Für diese Position ist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Jahresbruttobezug ab 30.000 EUR 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vorgesehen, darüber hinaus bieten wir marktkonforme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Überzahlung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abhängig von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Qualifikation und Erfahrung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. </a:t>
            </a:r>
            <a:r>
              <a:rPr lang="de-AT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Unsere kleine Firmenstruktur sichert sehr rasche Entscheidungswege und hohe Effektivität. 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Jeder Mitarbeiter/jede Mitarbeiterin erhält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große Freiräume 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und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Verantwortung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für seinen/ihren Bereich und spielt eine </a:t>
            </a:r>
            <a:r>
              <a:rPr lang="de-DE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zentrale Rolle </a:t>
            </a:r>
            <a:r>
              <a:rPr lang="de-DE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für den Firmenerfolg.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287701-D2DD-466E-B0F1-94455ADA4084}"/>
              </a:ext>
            </a:extLst>
          </p:cNvPr>
          <p:cNvSpPr txBox="1"/>
          <p:nvPr/>
        </p:nvSpPr>
        <p:spPr>
          <a:xfrm>
            <a:off x="590147" y="8891114"/>
            <a:ext cx="3189690" cy="140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b="1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XARION Laser </a:t>
            </a:r>
            <a:r>
              <a:rPr lang="de-DE" sz="900" b="1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Acoustics</a:t>
            </a:r>
            <a:r>
              <a:rPr lang="de-DE" sz="900" b="1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 </a:t>
            </a:r>
            <a:r>
              <a:rPr lang="de-DE" sz="90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ist ein junges Hightech-Unternehmen mit Sitz in Wien. Die patentierte laserbasierte Sensortechnologie ist einzigartig und wurde international mit bedeutenden Preisen ausgezeichnet. Branchenführende Unternehmen aus der Halbleiter-, Luft- und Raumfahrt- und Automobilindustrie wie Porsche, Audi, Airbus und NASA setzen unsere Sensorlösungen ein.</a:t>
            </a:r>
          </a:p>
        </p:txBody>
      </p:sp>
      <p:sp>
        <p:nvSpPr>
          <p:cNvPr id="19" name="Abgerundetes Rechteck 1">
            <a:extLst>
              <a:ext uri="{FF2B5EF4-FFF2-40B4-BE49-F238E27FC236}">
                <a16:creationId xmlns:a16="http://schemas.microsoft.com/office/drawing/2014/main" id="{99E7881A-5040-46D0-A423-93D5DFA86791}"/>
              </a:ext>
            </a:extLst>
          </p:cNvPr>
          <p:cNvSpPr/>
          <p:nvPr/>
        </p:nvSpPr>
        <p:spPr>
          <a:xfrm>
            <a:off x="4066058" y="8214998"/>
            <a:ext cx="2880000" cy="2052000"/>
          </a:xfrm>
          <a:prstGeom prst="roundRect">
            <a:avLst>
              <a:gd name="adj" fmla="val 6462"/>
            </a:avLst>
          </a:prstGeom>
          <a:solidFill>
            <a:srgbClr val="2B699B">
              <a:alpha val="603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66053D3-CCCB-4885-8F2B-AE9804E07AC7}"/>
              </a:ext>
            </a:extLst>
          </p:cNvPr>
          <p:cNvSpPr txBox="1"/>
          <p:nvPr/>
        </p:nvSpPr>
        <p:spPr>
          <a:xfrm>
            <a:off x="4196882" y="8358527"/>
            <a:ext cx="2610303" cy="9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AT" sz="90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Wenn Sie sich für diese herausfordernde Tätigkeit begeistern können, freuen wir uns auf Ihre E-Mail-Bewerbung unter Angabe Ihrer Verfügbarkeit:</a:t>
            </a:r>
            <a:endParaRPr lang="en-US" sz="90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endParaRPr lang="de-DE" sz="900" i="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646270B-C64B-4106-A60A-03C8BF41E591}"/>
              </a:ext>
            </a:extLst>
          </p:cNvPr>
          <p:cNvSpPr txBox="1"/>
          <p:nvPr/>
        </p:nvSpPr>
        <p:spPr>
          <a:xfrm>
            <a:off x="4196882" y="9198122"/>
            <a:ext cx="2610303" cy="93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XARION Laser </a:t>
            </a:r>
            <a:r>
              <a:rPr lang="de-DE" sz="900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Acoustics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Ghegastrasse</a:t>
            </a: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 3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1030 Vienna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b="1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Martin Wallner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b="1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m.wallner@xarion.com</a:t>
            </a:r>
            <a:endParaRPr lang="de-DE" sz="900" b="1" i="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558AA56-12A5-469E-A51F-BFF88B534EEB}"/>
              </a:ext>
            </a:extLst>
          </p:cNvPr>
          <p:cNvSpPr txBox="1"/>
          <p:nvPr/>
        </p:nvSpPr>
        <p:spPr>
          <a:xfrm>
            <a:off x="590146" y="1427745"/>
            <a:ext cx="661329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de-DE" sz="13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Wir suchen eine strukturierte, analytische Persönlichkeit, die operative Abläufe koordiniert und Daten vorausschauend aufbereitet – mit dem Ziel, Prozesse zu optimieren und das Management mit fundierten Analysen zu unterstützen.</a:t>
            </a:r>
            <a:endParaRPr lang="de-AT" sz="1300" dirty="0">
              <a:solidFill>
                <a:srgbClr val="FF0000"/>
              </a:solidFill>
              <a:latin typeface="AvenirNext LT Pro Regular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905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rion_Jobanzeigen_Template_final" id="{632A10B3-4814-FE43-BD25-C550D097B867}" vid="{613E82F1-56D6-AA49-B29A-6E653D6331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85751586FD334799A5159955C681A8" ma:contentTypeVersion="17" ma:contentTypeDescription="Ein neues Dokument erstellen." ma:contentTypeScope="" ma:versionID="27fe3c8d32a25bbb637a42b1befbcc9e">
  <xsd:schema xmlns:xsd="http://www.w3.org/2001/XMLSchema" xmlns:xs="http://www.w3.org/2001/XMLSchema" xmlns:p="http://schemas.microsoft.com/office/2006/metadata/properties" xmlns:ns2="32548cae-c042-484e-851d-9b8616dd376b" xmlns:ns3="b7f9924d-e73d-450d-9f53-dbd8fcc5d0f5" targetNamespace="http://schemas.microsoft.com/office/2006/metadata/properties" ma:root="true" ma:fieldsID="6c058f664feee1df33ec88814a333a4e" ns2:_="" ns3:_="">
    <xsd:import namespace="32548cae-c042-484e-851d-9b8616dd376b"/>
    <xsd:import namespace="b7f9924d-e73d-450d-9f53-dbd8fcc5d0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Test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48cae-c042-484e-851d-9b8616dd37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388cae5-63fc-4a70-a55c-dca04ed96545}" ma:internalName="TaxCatchAll" ma:showField="CatchAllData" ma:web="32548cae-c042-484e-851d-9b8616dd3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9924d-e73d-450d-9f53-dbd8fcc5d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78cef331-e7e7-4d5d-ba90-7b45c4acd8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Test" ma:index="23" nillable="true" ma:displayName="Test" ma:format="Dropdown" ma:list="UserInfo" ma:SharePointGroup="0" ma:internalName="Tes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f9924d-e73d-450d-9f53-dbd8fcc5d0f5">
      <Terms xmlns="http://schemas.microsoft.com/office/infopath/2007/PartnerControls"/>
    </lcf76f155ced4ddcb4097134ff3c332f>
    <Test xmlns="b7f9924d-e73d-450d-9f53-dbd8fcc5d0f5">
      <UserInfo>
        <DisplayName/>
        <AccountId xsi:nil="true"/>
        <AccountType/>
      </UserInfo>
    </Test>
    <TaxCatchAll xmlns="32548cae-c042-484e-851d-9b8616dd37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7A3E06-436F-45DB-87C1-0949AF4B5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48cae-c042-484e-851d-9b8616dd376b"/>
    <ds:schemaRef ds:uri="b7f9924d-e73d-450d-9f53-dbd8fcc5d0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B73F34-0D9F-40CF-B9F9-3E03BB454E4B}">
  <ds:schemaRefs>
    <ds:schemaRef ds:uri="http://schemas.microsoft.com/office/2006/documentManagement/types"/>
    <ds:schemaRef ds:uri="32548cae-c042-484e-851d-9b8616dd376b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b7f9924d-e73d-450d-9f53-dbd8fcc5d0f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5429A4-5717-4FBB-A698-4B254E847C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Xarion_Jobanzeigen_Template_final (003)</Template>
  <TotalTime>0</TotalTime>
  <Words>376</Words>
  <Application>Microsoft Office PowerPoint</Application>
  <PresentationFormat>Benutzerdefiniert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AvenirNext LT Pro Medium</vt:lpstr>
      <vt:lpstr>AvenirNext LT Pro Regular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Porodko</dc:creator>
  <cp:lastModifiedBy>Eva Porodko</cp:lastModifiedBy>
  <cp:revision>52</cp:revision>
  <cp:lastPrinted>2022-09-19T15:04:31Z</cp:lastPrinted>
  <dcterms:created xsi:type="dcterms:W3CDTF">2022-10-03T10:45:07Z</dcterms:created>
  <dcterms:modified xsi:type="dcterms:W3CDTF">2025-09-14T19:06:53Z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0x010100B585751586FD334799A5159955C681A8</vt:lpwstr>
  </property>
  <property fmtid="{D5CDD505-2E9C-101B-9397-08002B2CF9AE}" pid="3" name="MediaServiceImageTags">
    <vt:lpwstr/>
  </property>
</Properties>
</file>